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7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7075" autoAdjust="0"/>
  </p:normalViewPr>
  <p:slideViewPr>
    <p:cSldViewPr snapToGrid="0">
      <p:cViewPr varScale="1">
        <p:scale>
          <a:sx n="53" d="100"/>
          <a:sy n="53" d="100"/>
        </p:scale>
        <p:origin x="191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23F22-971A-4BA4-803D-4E1DB87EA5AD}" type="datetimeFigureOut">
              <a:rPr lang="en-US" smtClean="0"/>
              <a:t>8/31/2020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42A57-5196-4785-B1AC-9DAA3BCF4051}" type="slidenum">
              <a:rPr lang="en-US" smtClean="0"/>
              <a:t>‹#›</a:t>
            </a:fld>
            <a:endParaRPr lang="en-US" dirty="0"/>
          </a:p>
        </p:txBody>
      </p:sp>
    </p:spTree>
    <p:extLst>
      <p:ext uri="{BB962C8B-B14F-4D97-AF65-F5344CB8AC3E}">
        <p14:creationId xmlns:p14="http://schemas.microsoft.com/office/powerpoint/2010/main" val="16346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workshop will assess the scientific evidence to better understand the potential benefits of physical activity interventions for people at risk of using, or currently using, wheeled mobility devices such as a manual wheelchair, motorized wheelchair, or scooter.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workshop is free and open to the public, and is designed for researchers, health care professionals, and non-scientists. Individuals who use wheeled mobility devices and caregivers are particularly encouraged to attend.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Workshop Sponsors:</a:t>
            </a:r>
          </a:p>
          <a:p>
            <a:pPr lvl="0"/>
            <a:r>
              <a:rPr lang="en-US" sz="1200" kern="1200" dirty="0">
                <a:solidFill>
                  <a:schemeClr val="tx1"/>
                </a:solidFill>
                <a:effectLst/>
                <a:latin typeface="+mn-lt"/>
                <a:ea typeface="+mn-ea"/>
                <a:cs typeface="+mn-cs"/>
              </a:rPr>
              <a:t>National Center for Medical Rehabilitation Research, </a:t>
            </a:r>
          </a:p>
          <a:p>
            <a:pPr lvl="0"/>
            <a:r>
              <a:rPr lang="en-US" sz="1200" i="1" kern="1200" dirty="0">
                <a:solidFill>
                  <a:schemeClr val="tx1"/>
                </a:solidFill>
                <a:effectLst/>
                <a:latin typeface="+mn-lt"/>
                <a:ea typeface="+mn-ea"/>
                <a:cs typeface="+mn-cs"/>
              </a:rPr>
              <a:t>Eunice Kennedy Shriver</a:t>
            </a:r>
            <a:r>
              <a:rPr lang="en-US" sz="1200" kern="1200" dirty="0">
                <a:solidFill>
                  <a:schemeClr val="tx1"/>
                </a:solidFill>
                <a:effectLst/>
                <a:latin typeface="+mn-lt"/>
                <a:ea typeface="+mn-ea"/>
                <a:cs typeface="+mn-cs"/>
              </a:rPr>
              <a:t> National Institute of Child Health and Human Development</a:t>
            </a:r>
          </a:p>
          <a:p>
            <a:pPr lvl="0"/>
            <a:r>
              <a:rPr lang="en-US" sz="1200" kern="1200" dirty="0">
                <a:solidFill>
                  <a:schemeClr val="tx1"/>
                </a:solidFill>
                <a:effectLst/>
                <a:latin typeface="+mn-lt"/>
                <a:ea typeface="+mn-ea"/>
                <a:cs typeface="+mn-cs"/>
              </a:rPr>
              <a:t>National Institute of Neurological Disorders and Stroke</a:t>
            </a:r>
          </a:p>
          <a:p>
            <a:pPr lvl="0"/>
            <a:r>
              <a:rPr lang="en-US" sz="1200" kern="1200" dirty="0">
                <a:solidFill>
                  <a:schemeClr val="tx1"/>
                </a:solidFill>
                <a:effectLst/>
                <a:latin typeface="+mn-lt"/>
                <a:ea typeface="+mn-ea"/>
                <a:cs typeface="+mn-cs"/>
              </a:rPr>
              <a:t>NIH Office of Disease Prevention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F4B6E6-8040-A247-94CE-A1874039EE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492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8552E-0B63-4DB1-8F6C-C26642725E9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929643" y="-4437"/>
            <a:ext cx="8320889" cy="6857999"/>
          </a:xfrm>
          <a:prstGeom prst="rect">
            <a:avLst/>
          </a:prstGeom>
        </p:spPr>
      </p:pic>
      <p:pic>
        <p:nvPicPr>
          <p:cNvPr id="5" name="Picture 4">
            <a:extLst>
              <a:ext uri="{FF2B5EF4-FFF2-40B4-BE49-F238E27FC236}">
                <a16:creationId xmlns:a16="http://schemas.microsoft.com/office/drawing/2014/main" id="{BB6F8844-4171-3248-94A9-6D5F67FD40E0}"/>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41D9FA48-6038-BC4E-85A4-3F274C366AD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49468" y="6075564"/>
            <a:ext cx="2743200" cy="604565"/>
          </a:xfrm>
          <a:prstGeom prst="rect">
            <a:avLst/>
          </a:prstGeom>
        </p:spPr>
      </p:pic>
      <p:sp>
        <p:nvSpPr>
          <p:cNvPr id="17" name="Text Placeholder 24">
            <a:extLst>
              <a:ext uri="{FF2B5EF4-FFF2-40B4-BE49-F238E27FC236}">
                <a16:creationId xmlns:a16="http://schemas.microsoft.com/office/drawing/2014/main" id="{148904D2-942A-AA44-8E50-7BCF08D502DB}"/>
              </a:ext>
            </a:extLst>
          </p:cNvPr>
          <p:cNvSpPr>
            <a:spLocks noGrp="1"/>
          </p:cNvSpPr>
          <p:nvPr>
            <p:ph type="body" sz="quarter" idx="10" hasCustomPrompt="1"/>
          </p:nvPr>
        </p:nvSpPr>
        <p:spPr>
          <a:xfrm>
            <a:off x="592931" y="3964136"/>
            <a:ext cx="5649516" cy="305025"/>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105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Presented by:</a:t>
            </a:r>
          </a:p>
        </p:txBody>
      </p:sp>
      <p:sp>
        <p:nvSpPr>
          <p:cNvPr id="18" name="Text Placeholder 24">
            <a:extLst>
              <a:ext uri="{FF2B5EF4-FFF2-40B4-BE49-F238E27FC236}">
                <a16:creationId xmlns:a16="http://schemas.microsoft.com/office/drawing/2014/main" id="{DE112F65-097E-E748-9A06-8BBE2735904D}"/>
              </a:ext>
            </a:extLst>
          </p:cNvPr>
          <p:cNvSpPr>
            <a:spLocks noGrp="1"/>
          </p:cNvSpPr>
          <p:nvPr>
            <p:ph type="body" sz="quarter" idx="11"/>
          </p:nvPr>
        </p:nvSpPr>
        <p:spPr>
          <a:xfrm>
            <a:off x="592931" y="4327219"/>
            <a:ext cx="5649516" cy="972457"/>
          </a:xfrm>
        </p:spPr>
        <p:txBody>
          <a:bodyPr>
            <a:noAutofit/>
          </a:bodyPr>
          <a:lstStyle>
            <a:lvl1pPr marL="0" indent="0" algn="l" defTabSz="685800" rtl="0" eaLnBrk="1" latinLnBrk="0" hangingPunct="1">
              <a:lnSpc>
                <a:spcPts val="144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90000"/>
              </a:lnSpc>
              <a:spcBef>
                <a:spcPts val="750"/>
              </a:spcBef>
              <a:buFont typeface="Arial" panose="020B0604020202020204" pitchFamily="34" charset="0"/>
              <a:buNone/>
              <a:defRPr lang="en-US" sz="1200" b="0" i="0" kern="1200" dirty="0" smtClean="0">
                <a:solidFill>
                  <a:schemeClr val="bg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3pPr>
            <a:lvl4pPr marL="0" indent="0" algn="l" defTabSz="685800" rtl="0" eaLnBrk="1" latinLnBrk="0" hangingPunct="1">
              <a:lnSpc>
                <a:spcPct val="90000"/>
              </a:lnSpc>
              <a:spcBef>
                <a:spcPts val="750"/>
              </a:spcBef>
              <a:buFont typeface="Arial" panose="020B0604020202020204" pitchFamily="34" charset="0"/>
              <a:buNone/>
              <a:defRPr lang="en-US" sz="1350" b="0" i="0" kern="1200" dirty="0" smtClean="0">
                <a:solidFill>
                  <a:schemeClr val="bg1"/>
                </a:solidFill>
                <a:latin typeface="Arial" panose="020B0604020202020204" pitchFamily="34" charset="0"/>
                <a:ea typeface="+mn-ea"/>
                <a:cs typeface="Arial" panose="020B0604020202020204" pitchFamily="34" charset="0"/>
              </a:defRPr>
            </a:lvl4pPr>
            <a:lvl5pPr marL="0" indent="0" algn="l" defTabSz="685800" rtl="0" eaLnBrk="1" latinLnBrk="0" hangingPunct="1">
              <a:lnSpc>
                <a:spcPct val="90000"/>
              </a:lnSpc>
              <a:spcBef>
                <a:spcPts val="750"/>
              </a:spcBef>
              <a:buFont typeface="Arial" panose="020B0604020202020204" pitchFamily="34" charset="0"/>
              <a:buNone/>
              <a:defRPr lang="en-US" sz="1350" b="0" i="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
        <p:nvSpPr>
          <p:cNvPr id="19" name="Title 1">
            <a:extLst>
              <a:ext uri="{FF2B5EF4-FFF2-40B4-BE49-F238E27FC236}">
                <a16:creationId xmlns:a16="http://schemas.microsoft.com/office/drawing/2014/main" id="{B3F00790-02C0-E54F-AF9B-C08EC01ADC26}"/>
              </a:ext>
            </a:extLst>
          </p:cNvPr>
          <p:cNvSpPr>
            <a:spLocks noGrp="1"/>
          </p:cNvSpPr>
          <p:nvPr>
            <p:ph type="ctrTitle"/>
          </p:nvPr>
        </p:nvSpPr>
        <p:spPr>
          <a:xfrm>
            <a:off x="586375" y="920375"/>
            <a:ext cx="4665162" cy="2104959"/>
          </a:xfrm>
        </p:spPr>
        <p:txBody>
          <a:bodyPr anchor="t" anchorCtr="0">
            <a:normAutofit/>
          </a:bodyPr>
          <a:lstStyle>
            <a:lvl1pPr algn="l">
              <a:defRPr sz="27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20" name="Subtitle 2">
            <a:extLst>
              <a:ext uri="{FF2B5EF4-FFF2-40B4-BE49-F238E27FC236}">
                <a16:creationId xmlns:a16="http://schemas.microsoft.com/office/drawing/2014/main" id="{641E5234-EF9C-264B-A9ED-411D82D15E78}"/>
              </a:ext>
            </a:extLst>
          </p:cNvPr>
          <p:cNvSpPr>
            <a:spLocks noGrp="1"/>
          </p:cNvSpPr>
          <p:nvPr>
            <p:ph type="subTitle" idx="1"/>
          </p:nvPr>
        </p:nvSpPr>
        <p:spPr>
          <a:xfrm>
            <a:off x="595762" y="3050231"/>
            <a:ext cx="4665162" cy="400028"/>
          </a:xfrm>
        </p:spPr>
        <p:txBody>
          <a:bodyPr>
            <a:normAutofit/>
          </a:bodyPr>
          <a:lstStyle>
            <a:lvl1pPr marL="0" indent="0" algn="l">
              <a:buNone/>
              <a:defRPr sz="1350" b="1" i="0">
                <a:solidFill>
                  <a:schemeClr val="bg1"/>
                </a:solidFill>
                <a:latin typeface="Arial Black" panose="020B0604020202020204" pitchFamily="34" charset="0"/>
                <a:cs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359627244"/>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_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68326"/>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B4A6A-6117-41C1-8CEE-83538905DCF3}" type="datetimeFigureOut">
              <a:rPr lang="en-US" smtClean="0"/>
              <a:t>8/31/2020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5CEC1-3CC4-41AE-817B-360B35624BFC}" type="slidenum">
              <a:rPr lang="en-US" smtClean="0"/>
              <a:t>‹#›</a:t>
            </a:fld>
            <a:endParaRPr lang="en-US" dirty="0"/>
          </a:p>
        </p:txBody>
      </p:sp>
    </p:spTree>
    <p:extLst>
      <p:ext uri="{BB962C8B-B14F-4D97-AF65-F5344CB8AC3E}">
        <p14:creationId xmlns:p14="http://schemas.microsoft.com/office/powerpoint/2010/main" val="2441075484"/>
      </p:ext>
    </p:extLst>
  </p:cSld>
  <p:clrMap bg1="lt1" tx1="dk1" bg2="lt2" tx2="dk2" accent1="accent1" accent2="accent2" accent3="accent3" accent4="accent4" accent5="accent5" accent6="accent6" hlink="hlink" folHlink="folHlink"/>
  <p:sldLayoutIdLst>
    <p:sldLayoutId id="2147483687" r:id="rId1"/>
    <p:sldLayoutId id="2147483686" r:id="rId2"/>
  </p:sldLayoutIdLst>
  <p:txStyles>
    <p:titleStyle>
      <a:lvl1pPr algn="l" defTabSz="914400" rtl="0" eaLnBrk="1" latinLnBrk="0" hangingPunct="1">
        <a:lnSpc>
          <a:spcPct val="90000"/>
        </a:lnSpc>
        <a:spcBef>
          <a:spcPct val="0"/>
        </a:spcBef>
        <a:buNone/>
        <a:defRPr sz="44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revention.nih.gov/research-priorities/research-needs-and-gaps/pathways-prevention/can-physical-activity-improve-health-wheelchair-users"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 of smiling woman in wheelchair on sidewalk. ">
            <a:extLst>
              <a:ext uri="{FF2B5EF4-FFF2-40B4-BE49-F238E27FC236}">
                <a16:creationId xmlns:a16="http://schemas.microsoft.com/office/drawing/2014/main" id="{66CED950-58DE-B841-BD80-D82A0DC4064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0" y="-311"/>
            <a:ext cx="9144000" cy="6858000"/>
          </a:xfrm>
          <a:prstGeom prst="rect">
            <a:avLst/>
          </a:prstGeom>
        </p:spPr>
      </p:pic>
      <p:pic>
        <p:nvPicPr>
          <p:cNvPr id="8" name="Picture 7" descr="Decorative image.">
            <a:extLst>
              <a:ext uri="{FF2B5EF4-FFF2-40B4-BE49-F238E27FC236}">
                <a16:creationId xmlns:a16="http://schemas.microsoft.com/office/drawing/2014/main" id="{7F8301EE-2690-9B46-B7F2-13D251E88662}"/>
              </a:ext>
            </a:extLst>
          </p:cNvPr>
          <p:cNvPicPr>
            <a:picLocks noChangeAspect="1"/>
          </p:cNvPicPr>
          <p:nvPr/>
        </p:nvPicPr>
        <p:blipFill>
          <a:blip r:embed="rId4"/>
          <a:stretch>
            <a:fillRect/>
          </a:stretch>
        </p:blipFill>
        <p:spPr>
          <a:xfrm>
            <a:off x="0" y="0"/>
            <a:ext cx="9144000" cy="6858000"/>
          </a:xfrm>
          <a:prstGeom prst="rect">
            <a:avLst/>
          </a:prstGeom>
        </p:spPr>
      </p:pic>
      <p:sp>
        <p:nvSpPr>
          <p:cNvPr id="16" name="TextBox 15">
            <a:extLst>
              <a:ext uri="{FF2B5EF4-FFF2-40B4-BE49-F238E27FC236}">
                <a16:creationId xmlns:a16="http://schemas.microsoft.com/office/drawing/2014/main" id="{B535B864-8009-4D85-8D4E-8E579870AFC6}"/>
              </a:ext>
            </a:extLst>
          </p:cNvPr>
          <p:cNvSpPr txBox="1"/>
          <p:nvPr/>
        </p:nvSpPr>
        <p:spPr>
          <a:xfrm>
            <a:off x="461394" y="1710487"/>
            <a:ext cx="42341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a:ea typeface="+mn-ea"/>
                <a:cs typeface="+mn-cs"/>
              </a:rPr>
              <a:t>NIH Pathways to Prevention Workshop:</a:t>
            </a:r>
          </a:p>
        </p:txBody>
      </p:sp>
      <p:sp>
        <p:nvSpPr>
          <p:cNvPr id="15" name="Title 14">
            <a:extLst>
              <a:ext uri="{FF2B5EF4-FFF2-40B4-BE49-F238E27FC236}">
                <a16:creationId xmlns:a16="http://schemas.microsoft.com/office/drawing/2014/main" id="{10D8F357-24E5-4FD4-8CE3-2EFCA2AC3051}"/>
              </a:ext>
            </a:extLst>
          </p:cNvPr>
          <p:cNvSpPr txBox="1">
            <a:spLocks noGrp="1"/>
          </p:cNvSpPr>
          <p:nvPr>
            <p:ph type="title" idx="4294967295"/>
          </p:nvPr>
        </p:nvSpPr>
        <p:spPr>
          <a:xfrm>
            <a:off x="402671" y="2049041"/>
            <a:ext cx="486561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mn-lt"/>
                <a:ea typeface="+mn-ea"/>
                <a:cs typeface="+mn-cs"/>
              </a:rPr>
              <a:t>Can Physical Activity Improve the Health of Wheelchair Users? </a:t>
            </a:r>
          </a:p>
        </p:txBody>
      </p:sp>
      <p:sp>
        <p:nvSpPr>
          <p:cNvPr id="17" name="TextBox 16">
            <a:extLst>
              <a:ext uri="{FF2B5EF4-FFF2-40B4-BE49-F238E27FC236}">
                <a16:creationId xmlns:a16="http://schemas.microsoft.com/office/drawing/2014/main" id="{0E62A849-9AEB-4E68-B015-816153B74471}"/>
              </a:ext>
            </a:extLst>
          </p:cNvPr>
          <p:cNvSpPr txBox="1"/>
          <p:nvPr/>
        </p:nvSpPr>
        <p:spPr>
          <a:xfrm>
            <a:off x="438182" y="3585933"/>
            <a:ext cx="3456265" cy="369332"/>
          </a:xfrm>
          <a:prstGeom prst="rect">
            <a:avLst/>
          </a:prstGeom>
          <a:noFill/>
        </p:spPr>
        <p:txBody>
          <a:bodyPr wrap="square" rtlCol="0">
            <a:spAutoFit/>
          </a:bodyPr>
          <a:lstStyle/>
          <a:p>
            <a:pPr lvl="0">
              <a:defRPr/>
            </a:pPr>
            <a:r>
              <a:rPr lang="en-US" dirty="0">
                <a:solidFill>
                  <a:prstClr val="white"/>
                </a:solidFill>
              </a:rPr>
              <a:t>December 1</a:t>
            </a:r>
            <a:r>
              <a:rPr lang="en-US" dirty="0">
                <a:solidFill>
                  <a:schemeClr val="bg1"/>
                </a:solidFill>
              </a:rPr>
              <a:t>–</a:t>
            </a:r>
            <a:r>
              <a:rPr lang="en-US" dirty="0">
                <a:solidFill>
                  <a:prstClr val="white"/>
                </a:solidFill>
              </a:rPr>
              <a:t>3, 2020</a:t>
            </a:r>
          </a:p>
        </p:txBody>
      </p:sp>
      <p:sp>
        <p:nvSpPr>
          <p:cNvPr id="19" name="TextBox 18">
            <a:extLst>
              <a:ext uri="{FF2B5EF4-FFF2-40B4-BE49-F238E27FC236}">
                <a16:creationId xmlns:a16="http://schemas.microsoft.com/office/drawing/2014/main" id="{806CDEAA-F285-4D47-BA37-E02E60EDC7BE}"/>
              </a:ext>
            </a:extLst>
          </p:cNvPr>
          <p:cNvSpPr txBox="1"/>
          <p:nvPr/>
        </p:nvSpPr>
        <p:spPr>
          <a:xfrm>
            <a:off x="461393" y="4607815"/>
            <a:ext cx="30644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Register today!</a:t>
            </a:r>
          </a:p>
        </p:txBody>
      </p:sp>
      <p:sp>
        <p:nvSpPr>
          <p:cNvPr id="18" name="TextBox 17">
            <a:extLst>
              <a:ext uri="{FF2B5EF4-FFF2-40B4-BE49-F238E27FC236}">
                <a16:creationId xmlns:a16="http://schemas.microsoft.com/office/drawing/2014/main" id="{67DDF968-2144-4394-ACEC-C56B2C9D1A57}"/>
              </a:ext>
            </a:extLst>
          </p:cNvPr>
          <p:cNvSpPr txBox="1"/>
          <p:nvPr/>
        </p:nvSpPr>
        <p:spPr>
          <a:xfrm>
            <a:off x="461394" y="5045720"/>
            <a:ext cx="68981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hlinkClick r:id="rId5" tooltip="The Pathways to Prevention Workshop: Can Physical Activity Improve the Health of Wheelchair Users registration webpage."/>
              </a:rPr>
              <a:t>prevention.nih.gov/P2P-PAforWheelchairUsers</a:t>
            </a: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descr="National Institutes of Health Office of Disease Prevention logo.">
            <a:extLst>
              <a:ext uri="{FF2B5EF4-FFF2-40B4-BE49-F238E27FC236}">
                <a16:creationId xmlns:a16="http://schemas.microsoft.com/office/drawing/2014/main" id="{75D8A30C-6E59-844A-BFE6-E6C5DDC3152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49468" y="6093852"/>
            <a:ext cx="2743200" cy="604565"/>
          </a:xfrm>
          <a:prstGeom prst="rect">
            <a:avLst/>
          </a:prstGeom>
        </p:spPr>
      </p:pic>
    </p:spTree>
    <p:extLst>
      <p:ext uri="{BB962C8B-B14F-4D97-AF65-F5344CB8AC3E}">
        <p14:creationId xmlns:p14="http://schemas.microsoft.com/office/powerpoint/2010/main" val="36735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24">
      <a:dk1>
        <a:sysClr val="windowText" lastClr="000000"/>
      </a:dk1>
      <a:lt1>
        <a:sysClr val="window" lastClr="FFFFFF"/>
      </a:lt1>
      <a:dk2>
        <a:srgbClr val="44546A"/>
      </a:dk2>
      <a:lt2>
        <a:srgbClr val="E7E6E6"/>
      </a:lt2>
      <a:accent1>
        <a:srgbClr val="194F90"/>
      </a:accent1>
      <a:accent2>
        <a:srgbClr val="533051"/>
      </a:accent2>
      <a:accent3>
        <a:srgbClr val="8A2432"/>
      </a:accent3>
      <a:accent4>
        <a:srgbClr val="006580"/>
      </a:accent4>
      <a:accent5>
        <a:srgbClr val="005850"/>
      </a:accent5>
      <a:accent6>
        <a:srgbClr val="AC441E"/>
      </a:accent6>
      <a:hlink>
        <a:srgbClr val="FFFFFF"/>
      </a:hlink>
      <a:folHlink>
        <a:srgbClr val="699BCD"/>
      </a:folHlink>
    </a:clrScheme>
    <a:fontScheme name="Custom 3">
      <a:majorFont>
        <a:latin typeface="Open Sans"/>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140</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Open Sans</vt:lpstr>
      <vt:lpstr>1_Office Theme</vt:lpstr>
      <vt:lpstr>Can Physical Activity Improve the Health of Wheelchair Users?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Prevention Workshop: Can Physical Activity Improve the Health of Wheelchair Users?</dc:title>
  <dc:subject>Cover slide 3 of 3 for the Pathways to Prevention Workshop: Can Physical Activity Improve the Health of Wheelchair Users? on December 1-3, 2020</dc:subject>
  <dc:creator>Office of Disease Prevention, National Institutes of Health</dc:creator>
  <cp:keywords>Office of Disease Prevention; ODP; NIH; National Institutes of Health; disease prevention research; research; Pathways to Prevention Workshop; physical activity for wheelchair users; wheeled mobility device; physical activity interventions; preventive health care</cp:keywords>
  <cp:lastModifiedBy>Donna Bennett</cp:lastModifiedBy>
  <cp:revision>3</cp:revision>
  <dcterms:created xsi:type="dcterms:W3CDTF">2020-08-20T18:06:18Z</dcterms:created>
  <dcterms:modified xsi:type="dcterms:W3CDTF">2020-08-31T23:47:59Z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